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6" r:id="rId5"/>
    <p:sldId id="303" r:id="rId6"/>
    <p:sldId id="307" r:id="rId7"/>
    <p:sldId id="297" r:id="rId8"/>
    <p:sldId id="298" r:id="rId9"/>
    <p:sldId id="299" r:id="rId10"/>
    <p:sldId id="300" r:id="rId11"/>
    <p:sldId id="301" r:id="rId12"/>
    <p:sldId id="302" r:id="rId13"/>
    <p:sldId id="304" r:id="rId14"/>
    <p:sldId id="306" r:id="rId15"/>
    <p:sldId id="29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0033CC"/>
    <a:srgbClr val="FF00FF"/>
    <a:srgbClr val="6600CC"/>
    <a:srgbClr val="CC3300"/>
    <a:srgbClr val="FF0066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9/8/2017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599371"/>
            <a:ext cx="7886728" cy="1829761"/>
          </a:xfrm>
        </p:spPr>
        <p:txBody>
          <a:bodyPr>
            <a:noAutofit/>
          </a:bodyPr>
          <a:lstStyle/>
          <a:p>
            <a:pPr algn="ctr"/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>                     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7.4  </a:t>
            </a: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频率抽样设计法</a:t>
            </a: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/>
              <a:t/>
            </a:r>
            <a:br>
              <a:rPr lang="zh-CN" altLang="en-US" sz="3200" dirty="0" smtClean="0"/>
            </a:br>
            <a:endParaRPr lang="zh-CN" altLang="en-US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260350"/>
            <a:ext cx="4515980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四、频率</a:t>
            </a:r>
            <a:r>
              <a:rPr lang="zh-CN" altLang="en-US" sz="2400" b="1" dirty="0"/>
              <a:t>抽样设计法的设计步骤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684213" y="844550"/>
            <a:ext cx="1524776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设计步骤</a:t>
            </a:r>
            <a:r>
              <a:rPr lang="en-US" altLang="zh-CN" sz="2400" b="1"/>
              <a:t>: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735013" y="1501775"/>
            <a:ext cx="7398820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） 根据阻带最小衰减  </a:t>
            </a:r>
            <a:r>
              <a:rPr lang="en-US" altLang="zh-CN" sz="2400" b="1" i="1" dirty="0" smtClean="0"/>
              <a:t>A</a:t>
            </a:r>
            <a:r>
              <a:rPr lang="en-US" altLang="zh-CN" sz="2400" b="1" i="1" baseline="-25000" dirty="0" smtClean="0"/>
              <a:t>s</a:t>
            </a:r>
            <a:r>
              <a:rPr lang="en-US" altLang="zh-CN" sz="2400" b="1" dirty="0" smtClean="0"/>
              <a:t>(dB)</a:t>
            </a:r>
            <a:r>
              <a:rPr lang="zh-CN" altLang="en-US" sz="2400" b="1" dirty="0" smtClean="0"/>
              <a:t> </a:t>
            </a:r>
            <a:r>
              <a:rPr lang="zh-CN" altLang="en-US" sz="2400" b="1" dirty="0"/>
              <a:t>，由下表确定过渡带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抽样点数</a:t>
            </a:r>
            <a:r>
              <a:rPr lang="en-US" altLang="zh-CN" sz="2400" b="1" i="1" dirty="0"/>
              <a:t>m</a:t>
            </a:r>
            <a:r>
              <a:rPr lang="zh-CN" altLang="en-US" sz="2400" b="1" dirty="0"/>
              <a:t>。</a:t>
            </a:r>
          </a:p>
        </p:txBody>
      </p:sp>
      <p:graphicFrame>
        <p:nvGraphicFramePr>
          <p:cNvPr id="6" name="Object 8"/>
          <p:cNvGraphicFramePr>
            <a:graphicFrameLocks noChangeAspect="1"/>
          </p:cNvGraphicFramePr>
          <p:nvPr/>
        </p:nvGraphicFramePr>
        <p:xfrm>
          <a:off x="1619250" y="3141663"/>
          <a:ext cx="6781800" cy="156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位图图像" r:id="rId3" imgW="5068007" imgH="1171429" progId="PBrush">
                  <p:embed/>
                </p:oleObj>
              </mc:Choice>
              <mc:Fallback>
                <p:oleObj name="位图图像" r:id="rId3" imgW="5068007" imgH="1171429" progId="PBrush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9250" y="3141663"/>
                        <a:ext cx="6781800" cy="1568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Line 9"/>
          <p:cNvSpPr>
            <a:spLocks noChangeShapeType="1"/>
          </p:cNvSpPr>
          <p:nvPr/>
        </p:nvSpPr>
        <p:spPr bwMode="auto">
          <a:xfrm>
            <a:off x="1692275" y="3141663"/>
            <a:ext cx="662463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2400" b="1"/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1455738" y="4886325"/>
            <a:ext cx="7229864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>
                <a:solidFill>
                  <a:srgbClr val="000066"/>
                </a:solidFill>
              </a:rPr>
              <a:t>频率抽样法过渡带抽样点数</a:t>
            </a:r>
            <a:r>
              <a:rPr lang="en-US" altLang="zh-CN" sz="2400" b="1" i="1">
                <a:solidFill>
                  <a:srgbClr val="000066"/>
                </a:solidFill>
              </a:rPr>
              <a:t>m</a:t>
            </a:r>
            <a:r>
              <a:rPr lang="zh-CN" altLang="en-US" sz="2400" b="1">
                <a:solidFill>
                  <a:srgbClr val="000066"/>
                </a:solidFill>
              </a:rPr>
              <a:t>与滤波器阻带最小衰减</a:t>
            </a:r>
          </a:p>
          <a:p>
            <a:pPr>
              <a:lnSpc>
                <a:spcPct val="150000"/>
              </a:lnSpc>
            </a:pPr>
            <a:r>
              <a:rPr lang="zh-CN" altLang="en-US" sz="2400" b="1">
                <a:solidFill>
                  <a:srgbClr val="000066"/>
                </a:solidFill>
              </a:rPr>
              <a:t>的经验数据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03213" y="393723"/>
            <a:ext cx="7741222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（</a:t>
            </a:r>
            <a:r>
              <a:rPr lang="en-US" altLang="zh-CN" sz="2400" b="1"/>
              <a:t>2</a:t>
            </a:r>
            <a:r>
              <a:rPr lang="zh-CN" altLang="en-US" sz="2400" b="1"/>
              <a:t>） 由过渡带宽</a:t>
            </a:r>
            <a:r>
              <a:rPr lang="en-US" altLang="zh-CN" sz="2400" b="1"/>
              <a:t>Δ</a:t>
            </a:r>
            <a:r>
              <a:rPr lang="en-US" altLang="zh-CN" sz="2400" b="1" i="1"/>
              <a:t>ω</a:t>
            </a:r>
            <a:r>
              <a:rPr lang="zh-CN" altLang="en-US" sz="2400" b="1"/>
              <a:t>，确定滤波器长度点数</a:t>
            </a:r>
            <a:r>
              <a:rPr lang="en-US" altLang="zh-CN" sz="2400" b="1" i="1"/>
              <a:t>N</a:t>
            </a:r>
          </a:p>
          <a:p>
            <a:pPr>
              <a:lnSpc>
                <a:spcPct val="150000"/>
              </a:lnSpc>
            </a:pPr>
            <a:r>
              <a:rPr lang="en-US" altLang="zh-CN" sz="2400" b="1" i="1"/>
              <a:t>                                                          </a:t>
            </a:r>
            <a:r>
              <a:rPr lang="zh-CN" altLang="en-US" sz="2400" b="1"/>
              <a:t>（即频域抽样点数）为</a:t>
            </a:r>
          </a:p>
        </p:txBody>
      </p:sp>
      <p:pic>
        <p:nvPicPr>
          <p:cNvPr id="3" name="Picture 5" descr="image02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55875" y="1746273"/>
            <a:ext cx="1725613" cy="690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323850" y="2752748"/>
            <a:ext cx="8369599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（</a:t>
            </a:r>
            <a:r>
              <a:rPr lang="en-US" altLang="zh-CN" sz="2400" b="1"/>
              <a:t>3</a:t>
            </a:r>
            <a:r>
              <a:rPr lang="zh-CN" altLang="en-US" sz="2400" b="1"/>
              <a:t>） 求出理想频率响应的抽样值</a:t>
            </a:r>
            <a:r>
              <a:rPr lang="en-US" altLang="zh-CN" sz="2400" b="1" i="1"/>
              <a:t>H</a:t>
            </a:r>
            <a:r>
              <a:rPr lang="en-US" altLang="zh-CN" sz="2400" b="1"/>
              <a:t>(</a:t>
            </a:r>
            <a:r>
              <a:rPr lang="en-US" altLang="zh-CN" sz="2400" b="1" i="1"/>
              <a:t>k</a:t>
            </a:r>
            <a:r>
              <a:rPr lang="en-US" altLang="zh-CN" sz="2400" b="1"/>
              <a:t>)</a:t>
            </a:r>
            <a:r>
              <a:rPr lang="zh-CN" altLang="en-US" sz="2400" b="1"/>
              <a:t>，同时必须加入</a:t>
            </a:r>
            <a:r>
              <a:rPr lang="en-US" altLang="zh-CN" sz="2400" b="1" i="1"/>
              <a:t>m</a:t>
            </a:r>
            <a:r>
              <a:rPr lang="zh-CN" altLang="en-US" sz="2400" b="1"/>
              <a:t>个</a:t>
            </a:r>
          </a:p>
          <a:p>
            <a:pPr>
              <a:lnSpc>
                <a:spcPct val="150000"/>
              </a:lnSpc>
            </a:pPr>
            <a:r>
              <a:rPr lang="zh-CN" altLang="en-US" sz="2400" b="1"/>
              <a:t>           过渡带抽样，过渡带抽样的相位响应视</a:t>
            </a:r>
            <a:r>
              <a:rPr lang="en-US" altLang="zh-CN" sz="2400" b="1" i="1"/>
              <a:t>N</a:t>
            </a:r>
            <a:r>
              <a:rPr lang="zh-CN" altLang="en-US" sz="2400" b="1"/>
              <a:t>的奇偶而定。</a:t>
            </a:r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323850" y="4210074"/>
            <a:ext cx="8627683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（</a:t>
            </a:r>
            <a:r>
              <a:rPr lang="en-US" altLang="zh-CN" sz="2400" b="1"/>
              <a:t>4</a:t>
            </a:r>
            <a:r>
              <a:rPr lang="zh-CN" altLang="en-US" sz="2400" b="1"/>
              <a:t>） 求实际设计出的</a:t>
            </a:r>
            <a:r>
              <a:rPr lang="en-US" altLang="zh-CN" sz="2400" b="1"/>
              <a:t>FIR</a:t>
            </a:r>
            <a:r>
              <a:rPr lang="zh-CN" altLang="en-US" sz="2400" b="1"/>
              <a:t>线性相位滤波器的频率响应</a:t>
            </a:r>
            <a:r>
              <a:rPr lang="en-US" altLang="zh-CN" sz="2400" b="1" i="1"/>
              <a:t>H</a:t>
            </a:r>
            <a:r>
              <a:rPr lang="en-US" altLang="zh-CN" sz="2400" b="1"/>
              <a:t>(e</a:t>
            </a:r>
            <a:r>
              <a:rPr lang="en-US" altLang="zh-CN" sz="2400" b="1" baseline="30000"/>
              <a:t>j</a:t>
            </a:r>
            <a:r>
              <a:rPr lang="en-US" altLang="zh-CN" sz="2400" b="1" i="1" baseline="30000"/>
              <a:t>ω</a:t>
            </a:r>
            <a:r>
              <a:rPr lang="en-US" altLang="zh-CN" sz="2400" b="1"/>
              <a:t>)</a:t>
            </a:r>
            <a:r>
              <a:rPr lang="zh-CN" altLang="en-US" sz="2400" b="1"/>
              <a:t>。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519113" y="479611"/>
            <a:ext cx="6639959" cy="168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5</a:t>
            </a:r>
            <a:r>
              <a:rPr lang="zh-CN" altLang="en-US" sz="2400" b="1" dirty="0"/>
              <a:t>） 利用得出的</a:t>
            </a:r>
            <a:r>
              <a:rPr lang="en-US" altLang="zh-CN" sz="2400" b="1" dirty="0"/>
              <a:t>0≤</a:t>
            </a:r>
            <a:r>
              <a:rPr lang="en-US" altLang="zh-CN" sz="2400" b="1" i="1" dirty="0"/>
              <a:t>ω</a:t>
            </a:r>
            <a:r>
              <a:rPr lang="en-US" altLang="zh-CN" sz="2400" b="1" dirty="0"/>
              <a:t>&lt;2π</a:t>
            </a:r>
            <a:r>
              <a:rPr lang="zh-CN" altLang="en-US" sz="2400" b="1" dirty="0"/>
              <a:t>范围的</a:t>
            </a:r>
            <a:r>
              <a:rPr lang="zh-CN" altLang="en-US" sz="2400" b="1" dirty="0" smtClean="0"/>
              <a:t>全部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k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 </a:t>
            </a:r>
            <a:r>
              <a:rPr lang="zh-CN" altLang="en-US" sz="2400" b="1" dirty="0"/>
              <a:t>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求出它的</a:t>
            </a:r>
            <a:r>
              <a:rPr lang="en-US" altLang="zh-CN" sz="2400" b="1" dirty="0"/>
              <a:t>IDFT</a:t>
            </a:r>
            <a:r>
              <a:rPr lang="zh-CN" altLang="en-US" sz="2400" b="1" dirty="0"/>
              <a:t>就可得到设计出的滤波器的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单位冲激响应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</a:t>
            </a:r>
            <a:r>
              <a:rPr lang="en-US" altLang="zh-CN" sz="2400" b="1" i="1" dirty="0"/>
              <a:t>n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。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539750" y="2422711"/>
            <a:ext cx="7839005" cy="279223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6</a:t>
            </a:r>
            <a:r>
              <a:rPr lang="zh-CN" altLang="en-US" sz="2400" b="1" dirty="0"/>
              <a:t>） 利用（</a:t>
            </a:r>
            <a:r>
              <a:rPr lang="en-US" altLang="zh-CN" sz="2400" b="1" dirty="0"/>
              <a:t>4</a:t>
            </a:r>
            <a:r>
              <a:rPr lang="zh-CN" altLang="en-US" sz="2400" b="1" dirty="0"/>
              <a:t>）求出的频率响应，检验设计出的滤波器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阻带衰减</a:t>
            </a:r>
            <a:r>
              <a:rPr lang="en-US" altLang="zh-CN" sz="2400" b="1" i="1" dirty="0"/>
              <a:t>A</a:t>
            </a:r>
            <a:r>
              <a:rPr lang="en-US" altLang="zh-CN" sz="2400" b="1" i="1" baseline="-25000" dirty="0"/>
              <a:t>s</a:t>
            </a:r>
            <a:r>
              <a:rPr lang="zh-CN" altLang="en-US" sz="2400" b="1" dirty="0"/>
              <a:t>是否满足要求，若不满足，则要调整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过渡带抽样</a:t>
            </a:r>
            <a:r>
              <a:rPr lang="zh-CN" altLang="en-US" sz="2400" b="1" dirty="0" smtClean="0"/>
              <a:t>值</a:t>
            </a:r>
            <a:r>
              <a:rPr lang="en-US" altLang="zh-CN" sz="2400" b="1" dirty="0" smtClean="0"/>
              <a:t>|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k</a:t>
            </a:r>
            <a:r>
              <a:rPr lang="en-US" altLang="zh-CN" sz="2400" b="1" dirty="0" smtClean="0"/>
              <a:t>)|</a:t>
            </a:r>
            <a:r>
              <a:rPr lang="zh-CN" altLang="en-US" sz="2400" b="1" dirty="0" smtClean="0"/>
              <a:t> </a:t>
            </a:r>
            <a:r>
              <a:rPr lang="zh-CN" altLang="en-US" sz="2400" b="1" dirty="0"/>
              <a:t>，或增加过渡带抽样点数</a:t>
            </a:r>
            <a:r>
              <a:rPr lang="en-US" altLang="zh-CN" sz="2400" b="1" i="1" dirty="0"/>
              <a:t>m</a:t>
            </a:r>
            <a:r>
              <a:rPr lang="zh-CN" altLang="en-US" sz="2400" b="1" dirty="0"/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若边沿频率不满足要求，则要增加整个抽样点数</a:t>
            </a:r>
            <a:r>
              <a:rPr lang="en-US" altLang="zh-CN" sz="2400" b="1" i="1" dirty="0"/>
              <a:t>N</a:t>
            </a:r>
          </a:p>
          <a:p>
            <a:pPr>
              <a:lnSpc>
                <a:spcPct val="150000"/>
              </a:lnSpc>
            </a:pPr>
            <a:r>
              <a:rPr lang="en-US" altLang="zh-CN" sz="2400" b="1" i="1" dirty="0"/>
              <a:t>          </a:t>
            </a:r>
            <a:r>
              <a:rPr lang="zh-CN" altLang="en-US" sz="2400" b="1" dirty="0"/>
              <a:t>来加以调整。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500034" y="357166"/>
            <a:ext cx="7451079" cy="230832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</a:t>
            </a:r>
            <a:r>
              <a:rPr lang="en-US" altLang="zh-CN" sz="2400" b="1" dirty="0" smtClean="0"/>
              <a:t>7.10   </a:t>
            </a:r>
            <a:r>
              <a:rPr lang="zh-CN" altLang="en-US" sz="2400" b="1" dirty="0" smtClean="0"/>
              <a:t>利用第一种频率抽样法设计一个第一大类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［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偶对称］的线性相位</a:t>
            </a:r>
            <a:r>
              <a:rPr lang="en-US" altLang="zh-CN" sz="2400" b="1" dirty="0" smtClean="0"/>
              <a:t>FIR</a:t>
            </a:r>
            <a:r>
              <a:rPr lang="zh-CN" altLang="en-US" sz="2400" b="1" dirty="0" smtClean="0"/>
              <a:t>低通滤波器。理想频率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响应为矩形，要求通带截止频率</a:t>
            </a:r>
            <a:r>
              <a:rPr lang="en-US" altLang="zh-CN" sz="2400" b="1" i="1" dirty="0" smtClean="0"/>
              <a:t>ω</a:t>
            </a:r>
            <a:r>
              <a:rPr lang="en-US" altLang="zh-CN" sz="2400" b="1" i="1" baseline="-25000" dirty="0" smtClean="0"/>
              <a:t>p</a:t>
            </a:r>
            <a:r>
              <a:rPr lang="en-US" altLang="zh-CN" sz="2400" b="1" dirty="0" smtClean="0"/>
              <a:t>=0.3π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允许过渡带宽</a:t>
            </a:r>
            <a:r>
              <a:rPr lang="en-US" altLang="zh-CN" sz="2400" b="1" dirty="0" smtClean="0"/>
              <a:t>Δ</a:t>
            </a:r>
            <a:r>
              <a:rPr lang="en-US" altLang="zh-CN" sz="2400" b="1" i="1" dirty="0" smtClean="0"/>
              <a:t>ω</a:t>
            </a:r>
            <a:r>
              <a:rPr lang="en-US" altLang="zh-CN" sz="2400" b="1" dirty="0" smtClean="0"/>
              <a:t>≤0.1π</a:t>
            </a:r>
            <a:r>
              <a:rPr lang="zh-CN" altLang="en-US" sz="2400" b="1" dirty="0" smtClean="0"/>
              <a:t>，阻带最小衰减</a:t>
            </a:r>
            <a:r>
              <a:rPr lang="en-US" altLang="zh-CN" sz="2400" b="1" i="1" dirty="0" smtClean="0"/>
              <a:t>A</a:t>
            </a:r>
            <a:r>
              <a:rPr lang="en-US" altLang="zh-CN" sz="2400" b="1" i="1" baseline="-25000" dirty="0" smtClean="0"/>
              <a:t>s</a:t>
            </a:r>
            <a:r>
              <a:rPr lang="en-US" altLang="zh-CN" sz="2400" b="1" dirty="0" smtClean="0"/>
              <a:t>=40dB</a:t>
            </a:r>
            <a:r>
              <a:rPr lang="zh-CN" altLang="en-US" sz="2400" b="1" dirty="0" smtClean="0"/>
              <a:t>。</a:t>
            </a:r>
            <a:r>
              <a:rPr lang="en-US" altLang="zh-CN" sz="2400" b="1" dirty="0" smtClean="0"/>
              <a:t> </a:t>
            </a:r>
            <a:endParaRPr lang="zh-CN" altLang="en-US" sz="2400" b="1" dirty="0" smtClean="0"/>
          </a:p>
        </p:txBody>
      </p:sp>
      <p:pic>
        <p:nvPicPr>
          <p:cNvPr id="26626" name="Picture 2" descr="E:\DSP程佩青课件\064937-01 数字信号处理教程（第四版）(经典版) 40571-9\CTP\TU\8t23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3141208"/>
            <a:ext cx="8317352" cy="235949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571472" y="428604"/>
            <a:ext cx="8069838" cy="230832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例</a:t>
            </a:r>
            <a:r>
              <a:rPr lang="en-US" altLang="zh-CN" sz="2400" b="1" dirty="0" smtClean="0"/>
              <a:t>7.11   </a:t>
            </a:r>
            <a:r>
              <a:rPr lang="zh-CN" altLang="en-US" sz="2400" b="1" dirty="0" smtClean="0"/>
              <a:t>利用第一种频率抽样法设计第一大类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［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偶对称］线性相位</a:t>
            </a:r>
            <a:r>
              <a:rPr lang="en-US" altLang="zh-CN" sz="2400" b="1" dirty="0" smtClean="0"/>
              <a:t>FIR</a:t>
            </a:r>
            <a:r>
              <a:rPr lang="zh-CN" altLang="en-US" sz="2400" b="1" dirty="0" smtClean="0"/>
              <a:t>高通滤波器。理想频率响应为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陡变矩形，要求是通带截止频率为</a:t>
            </a:r>
            <a:r>
              <a:rPr lang="en-US" altLang="zh-CN" sz="2400" b="1" i="1" dirty="0" smtClean="0"/>
              <a:t>ω</a:t>
            </a:r>
            <a:r>
              <a:rPr lang="en-US" altLang="zh-CN" sz="2400" b="1" i="1" baseline="-25000" dirty="0" smtClean="0"/>
              <a:t>p</a:t>
            </a:r>
            <a:r>
              <a:rPr lang="en-US" altLang="zh-CN" sz="2400" b="1" dirty="0" smtClean="0"/>
              <a:t>=0.44π</a:t>
            </a:r>
            <a:r>
              <a:rPr lang="zh-CN" altLang="en-US" sz="2400" b="1" dirty="0" smtClean="0"/>
              <a:t>，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阻带衰减为</a:t>
            </a:r>
            <a:r>
              <a:rPr lang="en-US" altLang="zh-CN" sz="2400" b="1" i="1" dirty="0" smtClean="0"/>
              <a:t>A</a:t>
            </a:r>
            <a:r>
              <a:rPr lang="en-US" altLang="zh-CN" sz="2400" b="1" i="1" baseline="-25000" dirty="0" smtClean="0"/>
              <a:t>s</a:t>
            </a:r>
            <a:r>
              <a:rPr lang="en-US" altLang="zh-CN" sz="2400" b="1" dirty="0" smtClean="0"/>
              <a:t>=45dB</a:t>
            </a:r>
            <a:r>
              <a:rPr lang="zh-CN" altLang="en-US" sz="2400" b="1" dirty="0" smtClean="0"/>
              <a:t>，允许过渡带宽为</a:t>
            </a:r>
            <a:r>
              <a:rPr lang="en-US" altLang="zh-CN" sz="2400" b="1" dirty="0" err="1" smtClean="0"/>
              <a:t>Δ</a:t>
            </a:r>
            <a:r>
              <a:rPr lang="en-US" altLang="zh-CN" sz="2400" b="1" i="1" dirty="0" err="1" smtClean="0"/>
              <a:t>ω</a:t>
            </a:r>
            <a:r>
              <a:rPr lang="en-US" altLang="zh-CN" sz="2400" b="1" dirty="0" smtClean="0"/>
              <a:t>=0.09π</a:t>
            </a:r>
            <a:r>
              <a:rPr lang="zh-CN" altLang="en-US" sz="2400" b="1" dirty="0" smtClean="0"/>
              <a:t>。</a:t>
            </a:r>
          </a:p>
        </p:txBody>
      </p:sp>
      <p:pic>
        <p:nvPicPr>
          <p:cNvPr id="28674" name="Picture 2" descr="E:\DSP程佩青课件\064937-01 数字信号处理教程（第四版）(经典版) 40571-9\CTP\TU\8t25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3286124"/>
            <a:ext cx="8411144" cy="224314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204788"/>
            <a:ext cx="4515980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0033CC"/>
                </a:solidFill>
              </a:rPr>
              <a:t>一、频率</a:t>
            </a:r>
            <a:r>
              <a:rPr lang="zh-CN" altLang="en-US" sz="2400" b="1" dirty="0">
                <a:solidFill>
                  <a:srgbClr val="0033CC"/>
                </a:solidFill>
              </a:rPr>
              <a:t>抽样设计法的基本思路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658813" y="823913"/>
            <a:ext cx="7984878" cy="39703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这种设计法是从</a:t>
            </a:r>
            <a:r>
              <a:rPr lang="zh-CN" altLang="en-US" sz="2400" b="1" dirty="0">
                <a:solidFill>
                  <a:srgbClr val="C00000"/>
                </a:solidFill>
              </a:rPr>
              <a:t>频域</a:t>
            </a:r>
            <a:r>
              <a:rPr lang="zh-CN" altLang="en-US" sz="2400" b="1" dirty="0"/>
              <a:t>进行设计的一种方法，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首先给定一个希望逼近的频率响应，这里讨论的是线性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相位的</a:t>
            </a:r>
            <a:r>
              <a:rPr lang="zh-CN" altLang="en-US" sz="2400" b="1" dirty="0" smtClean="0"/>
              <a:t>频率响应</a:t>
            </a:r>
            <a:r>
              <a:rPr lang="en-US" altLang="zh-CN" sz="2400" b="1" i="1" dirty="0" err="1"/>
              <a:t>H</a:t>
            </a:r>
            <a:r>
              <a:rPr lang="en-US" altLang="zh-CN" sz="2400" b="1" i="1" baseline="-25000" dirty="0" err="1"/>
              <a:t>d</a:t>
            </a:r>
            <a:r>
              <a:rPr lang="en-US" altLang="zh-CN" sz="2400" b="1" i="1" dirty="0"/>
              <a:t>(</a:t>
            </a:r>
            <a:r>
              <a:rPr lang="en-US" altLang="zh-CN" sz="2400" b="1" dirty="0" err="1"/>
              <a:t>e</a:t>
            </a:r>
            <a:r>
              <a:rPr lang="en-US" altLang="zh-CN" sz="2400" b="1" baseline="30000" dirty="0" err="1"/>
              <a:t>j</a:t>
            </a:r>
            <a:r>
              <a:rPr lang="el-GR" altLang="zh-CN" sz="2400" b="1" i="1" baseline="30000" dirty="0"/>
              <a:t>ω</a:t>
            </a:r>
            <a:r>
              <a:rPr lang="en-US" altLang="zh-CN" sz="2400" b="1" dirty="0"/>
              <a:t>) </a:t>
            </a:r>
            <a:r>
              <a:rPr lang="zh-CN" altLang="en-US" sz="2400" b="1" dirty="0" smtClean="0"/>
              <a:t>，</a:t>
            </a:r>
            <a:r>
              <a:rPr lang="zh-CN" altLang="en-US" sz="2400" b="1" dirty="0"/>
              <a:t>设计是将其在</a:t>
            </a:r>
            <a:r>
              <a:rPr lang="en-US" altLang="zh-CN" sz="2400" b="1" i="1" dirty="0"/>
              <a:t>ω</a:t>
            </a:r>
            <a:r>
              <a:rPr lang="zh-CN" altLang="en-US" sz="2400" b="1" dirty="0"/>
              <a:t>的一个周期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［</a:t>
            </a:r>
            <a:r>
              <a:rPr lang="en-US" altLang="zh-CN" sz="2400" b="1" dirty="0" smtClean="0"/>
              <a:t>0,2π</a:t>
            </a:r>
            <a:r>
              <a:rPr lang="zh-CN" altLang="en-US" sz="2400" b="1" dirty="0"/>
              <a:t>）中进行</a:t>
            </a:r>
            <a:r>
              <a:rPr lang="en-US" altLang="zh-CN" sz="2400" b="1" i="1" dirty="0"/>
              <a:t>N</a:t>
            </a:r>
            <a:r>
              <a:rPr lang="zh-CN" altLang="en-US" sz="2400" b="1" dirty="0"/>
              <a:t>点抽样，得到 </a:t>
            </a:r>
            <a:r>
              <a:rPr lang="en-US" altLang="zh-CN" sz="2400" b="1" i="1" dirty="0" err="1" smtClean="0"/>
              <a:t>H</a:t>
            </a:r>
            <a:r>
              <a:rPr lang="en-US" altLang="zh-CN" sz="2400" b="1" i="1" baseline="-25000" dirty="0" err="1" smtClean="0"/>
              <a:t>d</a:t>
            </a:r>
            <a:r>
              <a:rPr lang="en-US" altLang="zh-CN" sz="2400" b="1" i="1" dirty="0" smtClean="0"/>
              <a:t>(k</a:t>
            </a:r>
            <a:r>
              <a:rPr lang="en-US" altLang="zh-CN" sz="2400" b="1" dirty="0" smtClean="0"/>
              <a:t>)</a:t>
            </a:r>
            <a:r>
              <a:rPr lang="zh-CN" altLang="en-US" sz="2400" b="1" dirty="0" smtClean="0"/>
              <a:t> </a:t>
            </a:r>
            <a:r>
              <a:rPr lang="zh-CN" altLang="en-US" sz="2400" b="1" dirty="0"/>
              <a:t>，令其作为实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际</a:t>
            </a:r>
            <a:r>
              <a:rPr lang="en-US" altLang="zh-CN" sz="2400" b="1" dirty="0"/>
              <a:t>FIR</a:t>
            </a:r>
            <a:r>
              <a:rPr lang="zh-CN" altLang="en-US" sz="2400" b="1" dirty="0"/>
              <a:t>滤波器频率响应的抽样</a:t>
            </a:r>
            <a:r>
              <a:rPr lang="zh-CN" altLang="en-US" sz="2400" b="1" dirty="0" smtClean="0"/>
              <a:t>值</a:t>
            </a:r>
            <a:r>
              <a:rPr lang="en-US" altLang="zh-CN" sz="2400" b="1" i="1" dirty="0" smtClean="0"/>
              <a:t>H</a:t>
            </a:r>
            <a:r>
              <a:rPr lang="en-US" altLang="zh-CN" sz="2400" b="1" i="1" baseline="-25000" dirty="0" smtClean="0"/>
              <a:t> </a:t>
            </a:r>
            <a:r>
              <a:rPr lang="en-US" altLang="zh-CN" sz="2400" b="1" i="1" dirty="0" smtClean="0"/>
              <a:t>(</a:t>
            </a:r>
            <a:r>
              <a:rPr lang="en-US" altLang="zh-CN" sz="2400" b="1" i="1" dirty="0"/>
              <a:t>k</a:t>
            </a:r>
            <a:r>
              <a:rPr lang="en-US" altLang="zh-CN" sz="2400" b="1" dirty="0"/>
              <a:t>)</a:t>
            </a:r>
            <a:r>
              <a:rPr lang="zh-CN" altLang="en-US" sz="2400" b="1" dirty="0" smtClean="0"/>
              <a:t> </a:t>
            </a:r>
            <a:r>
              <a:rPr lang="zh-CN" altLang="en-US" sz="2400" b="1" dirty="0"/>
              <a:t>，可</a:t>
            </a:r>
            <a:r>
              <a:rPr lang="zh-CN" altLang="en-US" sz="2400" b="1" dirty="0" smtClean="0"/>
              <a:t>求得</a:t>
            </a:r>
            <a:endParaRPr lang="en-US" altLang="zh-CN" sz="2400" b="1" dirty="0" smtClean="0"/>
          </a:p>
          <a:p>
            <a:pPr algn="ctr">
              <a:lnSpc>
                <a:spcPct val="150000"/>
              </a:lnSpc>
            </a:pP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)=IDFT[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</a:t>
            </a:r>
            <a:r>
              <a:rPr lang="en-US" altLang="zh-CN" sz="2400" b="1" i="1" dirty="0" smtClean="0"/>
              <a:t>k</a:t>
            </a:r>
            <a:r>
              <a:rPr lang="en-US" altLang="zh-CN" sz="2400" b="1" dirty="0" smtClean="0"/>
              <a:t>)]</a:t>
            </a:r>
            <a:endParaRPr lang="zh-CN" altLang="en-US" sz="2400" b="1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同时</a:t>
            </a:r>
            <a:r>
              <a:rPr lang="zh-CN" altLang="en-US" sz="2400" b="1" dirty="0" smtClean="0"/>
              <a:t>用</a:t>
            </a:r>
            <a:r>
              <a:rPr lang="en-US" altLang="zh-CN" sz="2400" b="1" i="1" dirty="0"/>
              <a:t>H</a:t>
            </a:r>
            <a:r>
              <a:rPr lang="en-US" altLang="zh-CN" sz="2400" b="1" i="1" baseline="-25000" dirty="0"/>
              <a:t> </a:t>
            </a:r>
            <a:r>
              <a:rPr lang="en-US" altLang="zh-CN" sz="2400" b="1" i="1" dirty="0"/>
              <a:t>(k</a:t>
            </a:r>
            <a:r>
              <a:rPr lang="en-US" altLang="zh-CN" sz="2400" b="1" dirty="0"/>
              <a:t>)</a:t>
            </a:r>
            <a:r>
              <a:rPr lang="zh-CN" altLang="en-US" sz="2400" b="1" dirty="0"/>
              <a:t> ，经第</a:t>
            </a:r>
            <a:r>
              <a:rPr lang="en-US" altLang="zh-CN" sz="2400" b="1" dirty="0"/>
              <a:t>3</a:t>
            </a:r>
            <a:r>
              <a:rPr lang="zh-CN" altLang="en-US" sz="2400" b="1" dirty="0"/>
              <a:t>章的频域插值重构可</a:t>
            </a:r>
            <a:r>
              <a:rPr lang="zh-CN" altLang="en-US" sz="2400" b="1" dirty="0" smtClean="0"/>
              <a:t>求得</a:t>
            </a:r>
            <a:r>
              <a:rPr lang="en-US" altLang="zh-CN" sz="2400" b="1" i="1" dirty="0" smtClean="0"/>
              <a:t>H</a:t>
            </a:r>
            <a:r>
              <a:rPr lang="en-US" altLang="zh-CN" sz="2400" b="1" i="1" baseline="-25000" dirty="0" smtClean="0"/>
              <a:t> </a:t>
            </a:r>
            <a:r>
              <a:rPr lang="en-US" altLang="zh-CN" sz="2400" b="1" i="1" dirty="0" smtClean="0"/>
              <a:t>(</a:t>
            </a:r>
            <a:r>
              <a:rPr lang="en-US" altLang="zh-CN" sz="2400" b="1" dirty="0" err="1"/>
              <a:t>e</a:t>
            </a:r>
            <a:r>
              <a:rPr lang="en-US" altLang="zh-CN" sz="2400" b="1" baseline="30000" dirty="0" err="1"/>
              <a:t>j</a:t>
            </a:r>
            <a:r>
              <a:rPr lang="el-GR" altLang="zh-CN" sz="2400" b="1" i="1" baseline="30000" dirty="0"/>
              <a:t>ω</a:t>
            </a:r>
            <a:r>
              <a:rPr lang="en-US" altLang="zh-CN" sz="2400" b="1" dirty="0"/>
              <a:t>) </a:t>
            </a:r>
            <a:r>
              <a:rPr lang="zh-CN" altLang="en-US" sz="2400" b="1" dirty="0" smtClean="0"/>
              <a:t>： </a:t>
            </a:r>
            <a:endParaRPr lang="zh-CN" altLang="en-US" sz="2400" b="1" dirty="0"/>
          </a:p>
        </p:txBody>
      </p:sp>
      <p:pic>
        <p:nvPicPr>
          <p:cNvPr id="10" name="Picture 12" descr="image00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22512" y="4806971"/>
            <a:ext cx="6021388" cy="1550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204788"/>
            <a:ext cx="3587842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二、频率</a:t>
            </a:r>
            <a:r>
              <a:rPr lang="zh-CN" altLang="en-US" sz="2400" b="1" dirty="0"/>
              <a:t>抽样</a:t>
            </a:r>
            <a:r>
              <a:rPr lang="zh-CN" altLang="en-US" sz="2400" b="1" dirty="0" smtClean="0"/>
              <a:t>的两种方法</a:t>
            </a:r>
            <a:endParaRPr lang="zh-CN" altLang="en-US" sz="2400" b="1" dirty="0"/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539750" y="844550"/>
            <a:ext cx="7837402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（</a:t>
            </a:r>
            <a:r>
              <a:rPr lang="en-US" altLang="zh-CN" sz="2400" b="1" dirty="0">
                <a:solidFill>
                  <a:srgbClr val="C00000"/>
                </a:solidFill>
              </a:rPr>
              <a:t>1</a:t>
            </a:r>
            <a:r>
              <a:rPr lang="zh-CN" altLang="en-US" sz="2400" b="1" dirty="0">
                <a:solidFill>
                  <a:srgbClr val="C00000"/>
                </a:solidFill>
              </a:rPr>
              <a:t>） 第一大类</a:t>
            </a:r>
            <a:r>
              <a:rPr lang="en-US" altLang="zh-CN" sz="2400" b="1" i="1" dirty="0">
                <a:solidFill>
                  <a:srgbClr val="C00000"/>
                </a:solidFill>
              </a:rPr>
              <a:t>h</a:t>
            </a:r>
            <a:r>
              <a:rPr lang="en-US" altLang="zh-CN" sz="2400" b="1" dirty="0">
                <a:solidFill>
                  <a:srgbClr val="C00000"/>
                </a:solidFill>
              </a:rPr>
              <a:t>(</a:t>
            </a:r>
            <a:r>
              <a:rPr lang="en-US" altLang="zh-CN" sz="2400" b="1" i="1" dirty="0">
                <a:solidFill>
                  <a:srgbClr val="C00000"/>
                </a:solidFill>
              </a:rPr>
              <a:t>n</a:t>
            </a:r>
            <a:r>
              <a:rPr lang="en-US" altLang="zh-CN" sz="2400" b="1" dirty="0">
                <a:solidFill>
                  <a:srgbClr val="C00000"/>
                </a:solidFill>
              </a:rPr>
              <a:t>)=</a:t>
            </a:r>
            <a:r>
              <a:rPr lang="en-US" altLang="zh-CN" sz="2400" b="1" i="1" dirty="0">
                <a:solidFill>
                  <a:srgbClr val="C00000"/>
                </a:solidFill>
              </a:rPr>
              <a:t>h</a:t>
            </a:r>
            <a:r>
              <a:rPr lang="en-US" altLang="zh-CN" sz="2400" b="1" dirty="0">
                <a:solidFill>
                  <a:srgbClr val="C00000"/>
                </a:solidFill>
              </a:rPr>
              <a:t>(</a:t>
            </a:r>
            <a:r>
              <a:rPr lang="en-US" altLang="zh-CN" sz="2400" b="1" i="1" dirty="0">
                <a:solidFill>
                  <a:srgbClr val="C00000"/>
                </a:solidFill>
              </a:rPr>
              <a:t>N</a:t>
            </a:r>
            <a:r>
              <a:rPr lang="en-US" altLang="zh-CN" sz="2400" b="1" dirty="0">
                <a:solidFill>
                  <a:srgbClr val="C00000"/>
                </a:solidFill>
              </a:rPr>
              <a:t>-1-</a:t>
            </a:r>
            <a:r>
              <a:rPr lang="en-US" altLang="zh-CN" sz="2400" b="1" i="1" dirty="0">
                <a:solidFill>
                  <a:srgbClr val="C00000"/>
                </a:solidFill>
              </a:rPr>
              <a:t>n</a:t>
            </a:r>
            <a:r>
              <a:rPr lang="en-US" altLang="zh-CN" sz="2400" b="1" dirty="0">
                <a:solidFill>
                  <a:srgbClr val="C00000"/>
                </a:solidFill>
              </a:rPr>
              <a:t>)</a:t>
            </a:r>
            <a:r>
              <a:rPr lang="zh-CN" altLang="en-US" sz="2400" b="1" dirty="0">
                <a:solidFill>
                  <a:srgbClr val="C00000"/>
                </a:solidFill>
              </a:rPr>
              <a:t>，单位冲激响应偶对称情况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735013" y="1501775"/>
            <a:ext cx="1954381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33CC"/>
                </a:solidFill>
              </a:rPr>
              <a:t>当</a:t>
            </a:r>
            <a:r>
              <a:rPr lang="en-US" altLang="zh-CN" sz="2400" b="1" i="1" dirty="0">
                <a:solidFill>
                  <a:srgbClr val="0033CC"/>
                </a:solidFill>
              </a:rPr>
              <a:t>N</a:t>
            </a:r>
            <a:r>
              <a:rPr lang="zh-CN" altLang="en-US" sz="2400" b="1" dirty="0">
                <a:solidFill>
                  <a:srgbClr val="0033CC"/>
                </a:solidFill>
              </a:rPr>
              <a:t>为奇数时</a:t>
            </a:r>
          </a:p>
        </p:txBody>
      </p:sp>
      <p:pic>
        <p:nvPicPr>
          <p:cNvPr id="5" name="Picture 7" descr="image007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06640" y="2214554"/>
            <a:ext cx="639445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735013" y="4149725"/>
            <a:ext cx="1954381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6600"/>
                </a:solidFill>
              </a:rPr>
              <a:t>当</a:t>
            </a:r>
            <a:r>
              <a:rPr lang="en-US" altLang="zh-CN" sz="2400" b="1" i="1" dirty="0">
                <a:solidFill>
                  <a:srgbClr val="006600"/>
                </a:solidFill>
              </a:rPr>
              <a:t>N</a:t>
            </a:r>
            <a:r>
              <a:rPr lang="zh-CN" altLang="en-US" sz="2400" b="1" dirty="0">
                <a:solidFill>
                  <a:srgbClr val="006600"/>
                </a:solidFill>
              </a:rPr>
              <a:t>为偶数时</a:t>
            </a:r>
          </a:p>
        </p:txBody>
      </p:sp>
      <p:pic>
        <p:nvPicPr>
          <p:cNvPr id="7" name="Picture 9" descr="image00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3108" y="4714884"/>
            <a:ext cx="6048375" cy="157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03213" y="133350"/>
            <a:ext cx="7738016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（</a:t>
            </a:r>
            <a:r>
              <a:rPr lang="en-US" altLang="zh-CN" sz="2400" b="1" dirty="0">
                <a:solidFill>
                  <a:srgbClr val="C00000"/>
                </a:solidFill>
              </a:rPr>
              <a:t>2</a:t>
            </a:r>
            <a:r>
              <a:rPr lang="zh-CN" altLang="en-US" sz="2400" b="1" dirty="0">
                <a:solidFill>
                  <a:srgbClr val="C00000"/>
                </a:solidFill>
              </a:rPr>
              <a:t>） 第二大类</a:t>
            </a:r>
            <a:r>
              <a:rPr lang="en-US" altLang="zh-CN" sz="2400" b="1" i="1" dirty="0">
                <a:solidFill>
                  <a:srgbClr val="C00000"/>
                </a:solidFill>
              </a:rPr>
              <a:t>h</a:t>
            </a:r>
            <a:r>
              <a:rPr lang="en-US" altLang="zh-CN" sz="2400" b="1" dirty="0">
                <a:solidFill>
                  <a:srgbClr val="C00000"/>
                </a:solidFill>
              </a:rPr>
              <a:t>(</a:t>
            </a:r>
            <a:r>
              <a:rPr lang="en-US" altLang="zh-CN" sz="2400" b="1" i="1" dirty="0">
                <a:solidFill>
                  <a:srgbClr val="C00000"/>
                </a:solidFill>
              </a:rPr>
              <a:t>n</a:t>
            </a:r>
            <a:r>
              <a:rPr lang="en-US" altLang="zh-CN" sz="2400" b="1" dirty="0">
                <a:solidFill>
                  <a:srgbClr val="C00000"/>
                </a:solidFill>
              </a:rPr>
              <a:t>)= -</a:t>
            </a:r>
            <a:r>
              <a:rPr lang="en-US" altLang="zh-CN" sz="2400" b="1" i="1" dirty="0">
                <a:solidFill>
                  <a:srgbClr val="C00000"/>
                </a:solidFill>
              </a:rPr>
              <a:t>h</a:t>
            </a:r>
            <a:r>
              <a:rPr lang="en-US" altLang="zh-CN" sz="2400" b="1" dirty="0">
                <a:solidFill>
                  <a:srgbClr val="C00000"/>
                </a:solidFill>
              </a:rPr>
              <a:t>(</a:t>
            </a:r>
            <a:r>
              <a:rPr lang="en-US" altLang="zh-CN" sz="2400" b="1" i="1" dirty="0">
                <a:solidFill>
                  <a:srgbClr val="C00000"/>
                </a:solidFill>
              </a:rPr>
              <a:t>N</a:t>
            </a:r>
            <a:r>
              <a:rPr lang="en-US" altLang="zh-CN" sz="2400" b="1" dirty="0">
                <a:solidFill>
                  <a:srgbClr val="C00000"/>
                </a:solidFill>
              </a:rPr>
              <a:t>-1-</a:t>
            </a:r>
            <a:r>
              <a:rPr lang="en-US" altLang="zh-CN" sz="2400" b="1" i="1" dirty="0">
                <a:solidFill>
                  <a:srgbClr val="C00000"/>
                </a:solidFill>
              </a:rPr>
              <a:t>n</a:t>
            </a:r>
            <a:r>
              <a:rPr lang="en-US" altLang="zh-CN" sz="2400" b="1" dirty="0">
                <a:solidFill>
                  <a:srgbClr val="C00000"/>
                </a:solidFill>
              </a:rPr>
              <a:t>)</a:t>
            </a:r>
            <a:r>
              <a:rPr lang="zh-CN" altLang="en-US" sz="2400" b="1" dirty="0">
                <a:solidFill>
                  <a:srgbClr val="C00000"/>
                </a:solidFill>
              </a:rPr>
              <a:t>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          单位冲激响应奇对称情况（注意，总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有</a:t>
            </a:r>
            <a:r>
              <a:rPr lang="en-US" altLang="zh-CN" sz="2400" b="1" dirty="0" smtClean="0"/>
              <a:t>|</a:t>
            </a:r>
            <a:r>
              <a:rPr lang="en-US" altLang="zh-CN" sz="2400" b="1" i="1" dirty="0" smtClean="0"/>
              <a:t>H</a:t>
            </a:r>
            <a:r>
              <a:rPr lang="en-US" altLang="zh-CN" sz="2400" b="1" dirty="0" smtClean="0"/>
              <a:t>(0)|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=0</a:t>
            </a:r>
            <a:r>
              <a:rPr lang="zh-CN" altLang="en-US" sz="2400" b="1" dirty="0" smtClean="0"/>
              <a:t> 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）</a:t>
            </a:r>
            <a:endParaRPr lang="zh-CN" altLang="en-US" sz="2400" b="1" dirty="0">
              <a:solidFill>
                <a:srgbClr val="C00000"/>
              </a:solidFill>
            </a:endParaRP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755650" y="1420813"/>
            <a:ext cx="1954381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33CC"/>
                </a:solidFill>
              </a:rPr>
              <a:t>当</a:t>
            </a:r>
            <a:r>
              <a:rPr lang="en-US" altLang="zh-CN" sz="2400" b="1" i="1" dirty="0">
                <a:solidFill>
                  <a:srgbClr val="0033CC"/>
                </a:solidFill>
              </a:rPr>
              <a:t>N</a:t>
            </a:r>
            <a:r>
              <a:rPr lang="zh-CN" altLang="en-US" sz="2400" b="1" dirty="0">
                <a:solidFill>
                  <a:srgbClr val="0033CC"/>
                </a:solidFill>
              </a:rPr>
              <a:t>为奇数时</a:t>
            </a:r>
          </a:p>
        </p:txBody>
      </p:sp>
      <p:pic>
        <p:nvPicPr>
          <p:cNvPr id="5" name="Picture 7" descr="image01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63713" y="2205038"/>
            <a:ext cx="6408737" cy="156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755650" y="3933825"/>
            <a:ext cx="1954381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6600"/>
                </a:solidFill>
              </a:rPr>
              <a:t>当</a:t>
            </a:r>
            <a:r>
              <a:rPr lang="en-US" altLang="zh-CN" sz="2400" b="1" i="1" dirty="0">
                <a:solidFill>
                  <a:srgbClr val="006600"/>
                </a:solidFill>
              </a:rPr>
              <a:t>N</a:t>
            </a:r>
            <a:r>
              <a:rPr lang="zh-CN" altLang="en-US" sz="2400" b="1" dirty="0">
                <a:solidFill>
                  <a:srgbClr val="006600"/>
                </a:solidFill>
              </a:rPr>
              <a:t>为偶数时</a:t>
            </a:r>
          </a:p>
        </p:txBody>
      </p:sp>
      <p:pic>
        <p:nvPicPr>
          <p:cNvPr id="7" name="Picture 9" descr="image01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52663" y="4203700"/>
            <a:ext cx="6064250" cy="2538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3" name="Picture 3" descr="E:\DSP程佩青课件\064937-01 数字信号处理教程（第四版）(经典版) 40571-9\CTP\TU\8t21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6048" y="908720"/>
            <a:ext cx="8320579" cy="35719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525948" y="402712"/>
            <a:ext cx="8280920" cy="57996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当</a:t>
            </a:r>
            <a:r>
              <a:rPr lang="en-US" altLang="zh-CN" sz="2400" b="1" i="1" dirty="0" smtClean="0"/>
              <a:t>N</a:t>
            </a:r>
            <a:r>
              <a:rPr lang="zh-CN" altLang="en-US" sz="2400" b="1" dirty="0" smtClean="0"/>
              <a:t>为奇数时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38" y="982679"/>
            <a:ext cx="6636726" cy="1874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 bwMode="auto">
          <a:xfrm>
            <a:off x="645496" y="2856755"/>
            <a:ext cx="8280920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当</a:t>
            </a:r>
            <a:r>
              <a:rPr lang="en-US" altLang="zh-CN" sz="2400" b="1" i="1" dirty="0" smtClean="0"/>
              <a:t>N</a:t>
            </a:r>
            <a:r>
              <a:rPr lang="zh-CN" altLang="en-US" sz="2400" b="1" dirty="0" smtClean="0"/>
              <a:t>为偶数时</a:t>
            </a:r>
          </a:p>
        </p:txBody>
      </p:sp>
      <p:sp>
        <p:nvSpPr>
          <p:cNvPr id="5" name="TextBox 4"/>
          <p:cNvSpPr txBox="1"/>
          <p:nvPr/>
        </p:nvSpPr>
        <p:spPr bwMode="auto">
          <a:xfrm>
            <a:off x="7884368" y="1625025"/>
            <a:ext cx="1152128" cy="45807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/>
              <a:t>(7.4.22)</a:t>
            </a:r>
            <a:endParaRPr lang="zh-CN" altLang="en-US" b="1" dirty="0" smtClean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0252" y="3503086"/>
            <a:ext cx="6552728" cy="1768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 bwMode="auto">
          <a:xfrm>
            <a:off x="7900380" y="4012781"/>
            <a:ext cx="1152128" cy="45807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/>
              <a:t>(7.4.23)</a:t>
            </a:r>
            <a:endParaRPr lang="zh-CN" altLang="en-US" b="1" dirty="0" smtClean="0"/>
          </a:p>
        </p:txBody>
      </p:sp>
      <p:sp>
        <p:nvSpPr>
          <p:cNvPr id="8" name="TextBox 7"/>
          <p:cNvSpPr txBox="1"/>
          <p:nvPr/>
        </p:nvSpPr>
        <p:spPr bwMode="auto">
          <a:xfrm>
            <a:off x="1230252" y="5262939"/>
            <a:ext cx="7360804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频率抽样法和频率抽样结构不是一回事，这里只涉及滤波器的系统函数，可以用任何结构实现。</a:t>
            </a:r>
          </a:p>
        </p:txBody>
      </p:sp>
    </p:spTree>
    <p:extLst>
      <p:ext uri="{BB962C8B-B14F-4D97-AF65-F5344CB8AC3E}">
        <p14:creationId xmlns:p14="http://schemas.microsoft.com/office/powerpoint/2010/main" val="211179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03213" y="133350"/>
            <a:ext cx="6062878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三、频率</a:t>
            </a:r>
            <a:r>
              <a:rPr lang="zh-CN" altLang="en-US" sz="2400" b="1" dirty="0"/>
              <a:t>抽样设计法的逼近误差及改进办法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611188" y="701675"/>
            <a:ext cx="3278462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频率抽样法的</a:t>
            </a:r>
            <a:r>
              <a:rPr lang="zh-CN" altLang="en-US" sz="2400" b="1" dirty="0">
                <a:solidFill>
                  <a:srgbClr val="0033CC"/>
                </a:solidFill>
              </a:rPr>
              <a:t>逼近误差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539750" y="1433513"/>
            <a:ext cx="8549135" cy="452431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频率抽样法得到的</a:t>
            </a:r>
            <a:r>
              <a:rPr lang="en-US" altLang="zh-CN" sz="2400" b="1" dirty="0"/>
              <a:t>FIR</a:t>
            </a:r>
            <a:r>
              <a:rPr lang="zh-CN" altLang="en-US" sz="2400" b="1" dirty="0"/>
              <a:t>滤波器的实际频率响应在各个频率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6600"/>
                </a:solidFill>
              </a:rPr>
              <a:t>抽样点上</a:t>
            </a:r>
            <a:r>
              <a:rPr lang="zh-CN" altLang="en-US" sz="2400" b="1" dirty="0"/>
              <a:t>的值是与给定的抽样值相等的，</a:t>
            </a:r>
            <a:r>
              <a:rPr lang="zh-CN" altLang="en-US" sz="2400" b="1" dirty="0">
                <a:solidFill>
                  <a:srgbClr val="006600"/>
                </a:solidFill>
              </a:rPr>
              <a:t>没有逼近误差</a:t>
            </a:r>
            <a:r>
              <a:rPr lang="zh-CN" altLang="en-US" sz="2400" b="1" dirty="0"/>
              <a:t>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但是在</a:t>
            </a:r>
            <a:r>
              <a:rPr lang="zh-CN" altLang="en-US" sz="2400" b="1" dirty="0">
                <a:solidFill>
                  <a:srgbClr val="C00000"/>
                </a:solidFill>
              </a:rPr>
              <a:t>非抽样点</a:t>
            </a:r>
            <a:r>
              <a:rPr lang="zh-CN" altLang="en-US" sz="2400" b="1" dirty="0"/>
              <a:t>的（注意，总</a:t>
            </a:r>
            <a:r>
              <a:rPr lang="zh-CN" altLang="en-US" sz="2400" b="1" dirty="0" smtClean="0"/>
              <a:t>有</a:t>
            </a:r>
            <a:r>
              <a:rPr lang="en-US" altLang="zh-CN" sz="2400" b="1" dirty="0"/>
              <a:t>|</a:t>
            </a:r>
            <a:r>
              <a:rPr lang="en-US" altLang="zh-CN" sz="2400" b="1" i="1" dirty="0"/>
              <a:t>H</a:t>
            </a:r>
            <a:r>
              <a:rPr lang="en-US" altLang="zh-CN" sz="2400" b="1" dirty="0"/>
              <a:t>(0)|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=0</a:t>
            </a:r>
            <a:r>
              <a:rPr lang="zh-CN" altLang="en-US" sz="2400" b="1" dirty="0"/>
              <a:t> ）频率上，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频率响应值则是由各抽样点处的加权内插函数             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在该频率点上的延伸值叠加而成，因而一定</a:t>
            </a:r>
            <a:r>
              <a:rPr lang="zh-CN" altLang="en-US" sz="2400" b="1" dirty="0">
                <a:solidFill>
                  <a:srgbClr val="C00000"/>
                </a:solidFill>
              </a:rPr>
              <a:t>有逼近误差</a:t>
            </a:r>
            <a:r>
              <a:rPr lang="zh-CN" altLang="en-US" sz="2400" b="1" dirty="0"/>
              <a:t>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逼近误差显然与所给的理想幅度响应的形状有关。幅度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响应越平缓，则误差越小，越陡峭，则误差越大。在通带、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阻带靠近跳</a:t>
            </a:r>
            <a:r>
              <a:rPr lang="zh-CN" altLang="en-US" sz="2400" b="1"/>
              <a:t>变</a:t>
            </a:r>
            <a:r>
              <a:rPr lang="zh-CN" altLang="en-US" sz="2400" b="1" smtClean="0"/>
              <a:t>边沿</a:t>
            </a:r>
            <a:r>
              <a:rPr lang="zh-CN" altLang="en-US" sz="2400" b="1"/>
              <a:t>处</a:t>
            </a:r>
            <a:r>
              <a:rPr lang="zh-CN" altLang="en-US" sz="2400" b="1" smtClean="0"/>
              <a:t>形成</a:t>
            </a:r>
            <a:r>
              <a:rPr lang="zh-CN" altLang="en-US" sz="2400" b="1" dirty="0"/>
              <a:t>过渡带，过渡带宽度小于</a:t>
            </a:r>
            <a:r>
              <a:rPr lang="en-US" altLang="zh-CN" sz="2400" b="1" dirty="0" smtClean="0"/>
              <a:t>2π/</a:t>
            </a:r>
            <a:r>
              <a:rPr lang="en-US" altLang="zh-CN" sz="2400" b="1" i="1" dirty="0" smtClean="0"/>
              <a:t>N</a:t>
            </a:r>
            <a:r>
              <a:rPr lang="zh-CN" altLang="en-US" sz="2400" b="1" dirty="0"/>
              <a:t>。</a:t>
            </a:r>
          </a:p>
        </p:txBody>
      </p:sp>
      <p:pic>
        <p:nvPicPr>
          <p:cNvPr id="6" name="Picture 8" descr="image01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04025" y="3213100"/>
            <a:ext cx="684213" cy="398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511175" y="196850"/>
            <a:ext cx="2427268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33CC"/>
                </a:solidFill>
              </a:rPr>
              <a:t>频率抽样的响应 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644870" y="3071810"/>
            <a:ext cx="8141972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显然，增加频域抽样点数</a:t>
            </a:r>
            <a:r>
              <a:rPr lang="en-US" altLang="zh-CN" sz="2400" b="1" i="1" dirty="0"/>
              <a:t>N</a:t>
            </a:r>
            <a:r>
              <a:rPr lang="zh-CN" altLang="en-US" sz="2400" b="1" dirty="0"/>
              <a:t>，则通带、阻带波纹变化越快，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由于抽样点更密，则频率响应的平坦区域逼近误差越小，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且所产生的过渡带越窄，但是通带阻带的肩峰（也就是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通带最大衰减与阻带最小衰减）并没有显著的改变</a:t>
            </a:r>
            <a:r>
              <a:rPr lang="en-US" altLang="zh-CN" sz="2400" b="1" dirty="0"/>
              <a:t>, </a:t>
            </a:r>
            <a:r>
              <a:rPr lang="zh-CN" altLang="en-US" sz="2400" b="1" dirty="0"/>
              <a:t>这就是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吉布斯效应。</a:t>
            </a:r>
          </a:p>
        </p:txBody>
      </p:sp>
      <p:pic>
        <p:nvPicPr>
          <p:cNvPr id="7169" name="Picture 1" descr="E:\DSP程佩青课件\064937-01 数字信号处理教程（第四版）(经典版) 40571-9\CTP\TU\8t22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5145" y="1071546"/>
            <a:ext cx="7663868" cy="178594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180997"/>
            <a:ext cx="8143576" cy="43396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） </a:t>
            </a:r>
            <a:r>
              <a:rPr lang="zh-CN" altLang="en-US" sz="2400" b="1" dirty="0">
                <a:solidFill>
                  <a:srgbClr val="0033CC"/>
                </a:solidFill>
              </a:rPr>
              <a:t>减少逼近误差的办法有</a:t>
            </a:r>
            <a:r>
              <a:rPr lang="zh-CN" altLang="en-US" sz="2400" b="1" dirty="0"/>
              <a:t>：设置过渡带，即增加过渡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抽样点；采用优化设计或累试法求得过渡带的最佳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抽样值；增加过渡带抽样值个数；合理选择滤波器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长度</a:t>
            </a:r>
            <a:r>
              <a:rPr lang="en-US" altLang="zh-CN" sz="2400" b="1" i="1" dirty="0"/>
              <a:t>N</a:t>
            </a:r>
            <a:r>
              <a:rPr lang="zh-CN" altLang="en-US" sz="2400" b="1" dirty="0"/>
              <a:t>。由于加了</a:t>
            </a:r>
            <a:r>
              <a:rPr lang="en-US" altLang="zh-CN" sz="2400" b="1" i="1" dirty="0"/>
              <a:t>m</a:t>
            </a:r>
            <a:r>
              <a:rPr lang="zh-CN" altLang="en-US" sz="2400" b="1" dirty="0"/>
              <a:t>个</a:t>
            </a:r>
            <a:r>
              <a:rPr lang="zh-CN" altLang="en-US" sz="2400" b="1" dirty="0">
                <a:solidFill>
                  <a:srgbClr val="006600"/>
                </a:solidFill>
              </a:rPr>
              <a:t>过渡带抽样点</a:t>
            </a:r>
            <a:r>
              <a:rPr lang="zh-CN" altLang="en-US" sz="2400" b="1" dirty="0"/>
              <a:t>，因而过渡带宽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已不是               ，</a:t>
            </a:r>
          </a:p>
          <a:p>
            <a:pPr>
              <a:lnSpc>
                <a:spcPct val="150000"/>
              </a:lnSpc>
            </a:pPr>
            <a:endParaRPr lang="zh-CN" altLang="en-US" sz="1600" b="1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</a:t>
            </a:r>
            <a:r>
              <a:rPr lang="zh-CN" altLang="en-US" sz="2400" b="1" dirty="0" smtClean="0"/>
              <a:t>    而是                </a:t>
            </a:r>
            <a:r>
              <a:rPr lang="zh-CN" altLang="en-US" sz="2400" b="1" dirty="0"/>
              <a:t>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而这一数值应小于或等于所给出的过渡</a:t>
            </a:r>
            <a:r>
              <a:rPr lang="zh-CN" altLang="en-US" sz="2400" b="1" dirty="0" smtClean="0"/>
              <a:t>带宽</a:t>
            </a:r>
            <a:r>
              <a:rPr lang="el-GR" altLang="zh-CN" sz="2400" b="1" dirty="0" smtClean="0"/>
              <a:t>Δ</a:t>
            </a:r>
            <a:r>
              <a:rPr lang="el-GR" altLang="zh-CN" sz="2400" b="1" i="1" dirty="0" smtClean="0"/>
              <a:t>ω</a:t>
            </a:r>
            <a:r>
              <a:rPr lang="zh-CN" altLang="en-US" sz="2400" b="1" dirty="0" smtClean="0"/>
              <a:t> </a:t>
            </a:r>
            <a:r>
              <a:rPr lang="zh-CN" altLang="en-US" sz="2400" b="1" dirty="0"/>
              <a:t>，即</a:t>
            </a:r>
          </a:p>
        </p:txBody>
      </p:sp>
      <p:pic>
        <p:nvPicPr>
          <p:cNvPr id="3" name="Picture 5" descr="image01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39975" y="2468585"/>
            <a:ext cx="373063" cy="62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6" descr="image01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771775" y="2668610"/>
            <a:ext cx="357188" cy="303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7" descr="image01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268538" y="3317879"/>
            <a:ext cx="1023937" cy="611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9" descr="image018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271973" y="4556147"/>
            <a:ext cx="1800225" cy="698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1116013" y="5213372"/>
            <a:ext cx="3501280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则</a:t>
            </a:r>
            <a:r>
              <a:rPr lang="zh-CN" altLang="en-US" sz="2400" b="1" dirty="0">
                <a:solidFill>
                  <a:srgbClr val="C00000"/>
                </a:solidFill>
              </a:rPr>
              <a:t>滤波器长度点数</a:t>
            </a:r>
            <a:r>
              <a:rPr lang="en-US" altLang="zh-CN" sz="2400" b="1" i="1" dirty="0">
                <a:solidFill>
                  <a:srgbClr val="C00000"/>
                </a:solidFill>
              </a:rPr>
              <a:t>N</a:t>
            </a:r>
            <a:r>
              <a:rPr lang="zh-CN" altLang="en-US" sz="2400" b="1" dirty="0"/>
              <a:t>变成</a:t>
            </a:r>
          </a:p>
        </p:txBody>
      </p:sp>
      <p:pic>
        <p:nvPicPr>
          <p:cNvPr id="9" name="Picture 11" descr="image019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343411" y="5786454"/>
            <a:ext cx="1800225" cy="71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718</TotalTime>
  <Words>844</Words>
  <Application>Microsoft Office PowerPoint</Application>
  <PresentationFormat>全屏显示(4:3)</PresentationFormat>
  <Paragraphs>75</Paragraphs>
  <Slides>15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7" baseType="lpstr">
      <vt:lpstr>Concourse</vt:lpstr>
      <vt:lpstr>位图图像</vt:lpstr>
      <vt:lpstr>                       7.4  频率抽样设计法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103</cp:revision>
  <dcterms:created xsi:type="dcterms:W3CDTF">2017-07-17T10:44:10Z</dcterms:created>
  <dcterms:modified xsi:type="dcterms:W3CDTF">2017-09-08T06:09:13Z</dcterms:modified>
</cp:coreProperties>
</file>

<file path=docProps/thumbnail.jpeg>
</file>